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84" r:id="rId4"/>
    <p:sldId id="273" r:id="rId5"/>
    <p:sldId id="303" r:id="rId6"/>
    <p:sldId id="274" r:id="rId7"/>
    <p:sldId id="287" r:id="rId8"/>
    <p:sldId id="299" r:id="rId9"/>
    <p:sldId id="298" r:id="rId10"/>
    <p:sldId id="297" r:id="rId11"/>
    <p:sldId id="295" r:id="rId12"/>
    <p:sldId id="294" r:id="rId13"/>
    <p:sldId id="285" r:id="rId14"/>
    <p:sldId id="269" r:id="rId15"/>
    <p:sldId id="280" r:id="rId16"/>
    <p:sldId id="286" r:id="rId17"/>
    <p:sldId id="276" r:id="rId18"/>
    <p:sldId id="290" r:id="rId19"/>
    <p:sldId id="283" r:id="rId20"/>
    <p:sldId id="300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B2B2B2"/>
    <a:srgbClr val="909090"/>
    <a:srgbClr val="686868"/>
    <a:srgbClr val="B8B8B8"/>
    <a:srgbClr val="8A8A8A"/>
    <a:srgbClr val="9D9D9D"/>
    <a:srgbClr val="2F528F"/>
    <a:srgbClr val="4472C4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6B8E8-C867-4526-B67F-68DC45DF454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0615F-4D7F-458D-84E0-4C1F25712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7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Fertile Crossings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615F-4D7F-458D-84E0-4C1F257120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Fertile Crossings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615F-4D7F-458D-84E0-4C1F257120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13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also mention uses of chia </a:t>
            </a:r>
            <a:r>
              <a:rPr lang="en-US" dirty="0" err="1"/>
              <a:t>roja</a:t>
            </a:r>
            <a:r>
              <a:rPr lang="en-US" dirty="0"/>
              <a:t> and </a:t>
            </a:r>
            <a:r>
              <a:rPr lang="en-US" dirty="0" err="1"/>
              <a:t>jonesianum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615F-4D7F-458D-84E0-4C1F257120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615F-4D7F-458D-84E0-4C1F257120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65810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615F-4D7F-458D-84E0-4C1F257120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0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C321-5445-4BDF-BB1A-A797B752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6ED7A-187C-4BD1-97A4-6A42AD54B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9DC3-096C-45A3-9B32-36D9216B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C300C-16EB-4BEE-8C0A-5C290D41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CA01F-DF57-46C4-A618-BA44941B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1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910E-21AD-4203-BBB9-DB6D39E4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5723E-5F02-4613-82DA-F7CA500D4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DC2C-B310-4FF9-8D8F-5FB886EA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BD410-2110-40CD-B9AB-F8F2BB8B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119B9-A937-4ADC-B23D-CAF45A36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C8590-FB7B-44B4-B598-2E7E54AAE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CE960-A430-4FF9-984C-9A9C8428B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9987C-1FDE-4FC1-9566-D7A2AFFB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303BD-82F1-45E3-84D9-81E2FB2A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B2326-917A-4355-8910-2AE890520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D45D-8277-4264-9FC1-E9457137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F72E8-165F-46BD-B1FE-08BC1E0B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C9DF1-CCFF-4405-B512-C698CE40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2D7B4-19F2-4C18-BE7A-A3DBF48D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37488-66FE-48B3-8480-C9E0FD9F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3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C08E-2031-452E-B376-BCD8785F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5AB42-33B3-434F-8BD8-5F7C9BE0E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34B4B-E70D-4AB5-82AA-244C024B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9C33-1DC6-491C-8D5A-59A6DD155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331A7-BAE5-4B6B-A68A-F72FCFA1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7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2CB0-4ECB-4590-8536-2B2E54CC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0F45-CBB7-4AD3-8987-A28FFFCE9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CA677-00DA-43C2-8327-3B38832FC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5A437-E01E-40FF-B4B6-172DF5DF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4998A-3CE1-4A19-92C5-BDBEBEF0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30C48-C40E-480C-B23F-0CF31FD6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3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2081-92DB-453D-9C59-E888DE5D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3020F-CF55-4F0C-B5FB-BC59C6716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A50C1-7035-4B6F-86F9-B1B570AF5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6A19F-5ABB-4F8C-ABA3-E22485FB9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88103-22C7-45B9-8F75-F009A1454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4C79B-AA37-4945-A51D-E6D9B8EE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39C7AF-2790-41A9-8CF5-9AAB7B1C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2C7EBF-AE93-4489-A86E-C18C5A4F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0430-92EF-4E80-A2DB-C466727E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43000-E5EB-4862-81BE-B91A669E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5EABE-4C00-46CF-934F-9BE3A74C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47A98-09BC-4756-B4F4-61880B80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D7380-1E18-4964-9D84-9BBF49935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E4F50-5DC0-4F40-BD78-154CB976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7531F-40D8-4FFE-A05C-B88CD959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3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07B9-6C75-4124-82D3-92BC696E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A0C4C-C606-469F-918E-F3C0D7E3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6E190-8568-4697-A29B-4659B4DB2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7E532-3FC1-4518-96AD-3A8F5A19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861C3-1F3F-46A9-99B2-DA691A7B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E9A26-D6E5-44DD-B254-17151677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3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67AE-A346-454F-BB1B-29A153FB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FC4A3C-B64A-43CA-9E69-9D5844209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17DA3-741A-44E4-8405-D98BD19F4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2CBF2-7DF1-445E-ABC0-EAF53AB6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5638A-44D0-43CC-A060-9BBDDFA3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87E81-8B80-418C-9568-F77B9B55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3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13740-CEF8-4AC2-AA5E-57926C28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F5876-F4C4-4E15-ADEB-452B25596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26DB1-5F01-4F68-BC14-DB71A03B5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84245-AB80-4721-9B1C-196D707EFBE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6CD4D-ECEB-440E-8F30-5F599ED738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820D2-D839-4429-AA00-4FC549A27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251B0-E025-4DEB-9696-33C29DB4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8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4EE6B-3A15-43C2-A0C3-D896AE135710}"/>
              </a:ext>
            </a:extLst>
          </p:cNvPr>
          <p:cNvSpPr/>
          <p:nvPr/>
        </p:nvSpPr>
        <p:spPr>
          <a:xfrm>
            <a:off x="2276475" y="1819275"/>
            <a:ext cx="7715250" cy="268605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FDF9B-4B8D-4741-99C9-37968FD8E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Genome of </a:t>
            </a:r>
            <a:r>
              <a:rPr lang="en-US" b="1" i="1" dirty="0"/>
              <a:t>Chenopodium </a:t>
            </a:r>
            <a:r>
              <a:rPr lang="en-US" b="1" i="1" dirty="0" err="1"/>
              <a:t>berlandieri</a:t>
            </a:r>
            <a:endParaRPr lang="en-US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9881D-A963-4A2D-B6E3-36E8E63C03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Thomas Kerby</a:t>
            </a:r>
          </a:p>
          <a:p>
            <a:r>
              <a:rPr lang="en-US" b="1" dirty="0"/>
              <a:t>Brigham Young University</a:t>
            </a:r>
          </a:p>
        </p:txBody>
      </p:sp>
      <p:pic>
        <p:nvPicPr>
          <p:cNvPr id="6" name="Picture 5" descr="A black sign with white text&#10;&#10;Description automatically generated">
            <a:extLst>
              <a:ext uri="{FF2B5EF4-FFF2-40B4-BE49-F238E27FC236}">
                <a16:creationId xmlns:a16="http://schemas.microsoft.com/office/drawing/2014/main" id="{68109C0A-DF1A-49E8-BC26-7EE0ADF1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12" y="4724399"/>
            <a:ext cx="18573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7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D6AD8-1B39-4264-B5B8-C16F71E5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 vs Post Scaffolding Stats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EDC2B6EB-049B-4A20-9FDB-4AAA37FBC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045249"/>
              </p:ext>
            </p:extLst>
          </p:nvPr>
        </p:nvGraphicFramePr>
        <p:xfrm>
          <a:off x="643467" y="1705787"/>
          <a:ext cx="10988754" cy="4333082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3775637">
                  <a:extLst>
                    <a:ext uri="{9D8B030D-6E8A-4147-A177-3AD203B41FA5}">
                      <a16:colId xmlns:a16="http://schemas.microsoft.com/office/drawing/2014/main" val="705126654"/>
                    </a:ext>
                  </a:extLst>
                </a:gridCol>
                <a:gridCol w="3519758">
                  <a:extLst>
                    <a:ext uri="{9D8B030D-6E8A-4147-A177-3AD203B41FA5}">
                      <a16:colId xmlns:a16="http://schemas.microsoft.com/office/drawing/2014/main" val="2652593961"/>
                    </a:ext>
                  </a:extLst>
                </a:gridCol>
                <a:gridCol w="3693359">
                  <a:extLst>
                    <a:ext uri="{9D8B030D-6E8A-4147-A177-3AD203B41FA5}">
                      <a16:colId xmlns:a16="http://schemas.microsoft.com/office/drawing/2014/main" val="317385520"/>
                    </a:ext>
                  </a:extLst>
                </a:gridCol>
              </a:tblGrid>
              <a:tr h="999942">
                <a:tc>
                  <a:txBody>
                    <a:bodyPr/>
                    <a:lstStyle/>
                    <a:p>
                      <a:endParaRPr lang="en-US" sz="3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90602" marR="234361" marT="234361" marB="234361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Pre-Scaffolding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90602" marR="234361" marT="234361" marB="234361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Post-Scaffolding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90602" marR="234361" marT="234361" marB="234361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300240"/>
                  </a:ext>
                </a:extLst>
              </a:tr>
              <a:tr h="83328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800" kern="1200" dirty="0"/>
                        <a:t>Total size of scaffolds</a:t>
                      </a:r>
                      <a:endParaRPr 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1,295.4 Mb</a:t>
                      </a:r>
                      <a:endParaRPr lang="en-US" sz="2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2400" u="none" strike="noStrike" kern="1200">
                          <a:effectLst/>
                        </a:rPr>
                        <a:t>1,295.4 Mb</a:t>
                      </a:r>
                      <a:endParaRPr lang="en-US" sz="24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1695657"/>
                  </a:ext>
                </a:extLst>
              </a:tr>
              <a:tr h="83328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800" kern="1200" dirty="0"/>
                        <a:t>Longest scaffold</a:t>
                      </a:r>
                      <a:endParaRPr 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25.6 Mb</a:t>
                      </a:r>
                      <a:endParaRPr lang="en-US" sz="2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2400" u="none" strike="noStrike" kern="1200">
                          <a:effectLst/>
                        </a:rPr>
                        <a:t>91.0 Mb</a:t>
                      </a:r>
                      <a:endParaRPr lang="en-US" sz="24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1735937"/>
                  </a:ext>
                </a:extLst>
              </a:tr>
              <a:tr h="83328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800" kern="1200" dirty="0"/>
                        <a:t>Mean scaffold size</a:t>
                      </a:r>
                      <a:endParaRPr 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1.1 Mb</a:t>
                      </a:r>
                      <a:endParaRPr lang="en-US" sz="2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2400" u="none" strike="noStrike" kern="1200" dirty="0">
                          <a:effectLst/>
                        </a:rPr>
                        <a:t>3.8 Mb</a:t>
                      </a:r>
                      <a:endParaRPr lang="en-US" sz="24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6689430"/>
                  </a:ext>
                </a:extLst>
              </a:tr>
              <a:tr h="83328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800" kern="1200" dirty="0"/>
                        <a:t>N50 scaffold length</a:t>
                      </a:r>
                      <a:endParaRPr 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4.9 Mb</a:t>
                      </a:r>
                      <a:endParaRPr lang="en-US" sz="2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2400" u="none" strike="noStrike" kern="1200" dirty="0">
                          <a:effectLst/>
                        </a:rPr>
                        <a:t>70.1 Mb</a:t>
                      </a:r>
                      <a:endParaRPr lang="en-US" sz="24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0602" marR="203113" marT="203113" marB="203113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6519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451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8CF3C-F7DA-4587-BB82-5A3D6F64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– Chromosome Structure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8E816F-2396-4212-9613-E5CEABD64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252947"/>
            <a:ext cx="3865919" cy="3785419"/>
          </a:xfrm>
        </p:spPr>
        <p:txBody>
          <a:bodyPr>
            <a:normAutofit/>
          </a:bodyPr>
          <a:lstStyle/>
          <a:p>
            <a:r>
              <a:rPr lang="en-US" sz="2400" i="1" dirty="0"/>
              <a:t>C. </a:t>
            </a:r>
            <a:r>
              <a:rPr lang="en-US" sz="2400" i="1" dirty="0" err="1"/>
              <a:t>berlandieri</a:t>
            </a:r>
            <a:r>
              <a:rPr lang="en-US" sz="2400" i="1" dirty="0"/>
              <a:t> </a:t>
            </a:r>
            <a:r>
              <a:rPr lang="en-US" sz="2400" dirty="0"/>
              <a:t>is a tetraploid and is 2</a:t>
            </a:r>
            <a:r>
              <a:rPr lang="en-US" sz="2400" i="1" dirty="0"/>
              <a:t>n</a:t>
            </a:r>
            <a:r>
              <a:rPr lang="en-US" sz="2400" dirty="0"/>
              <a:t> = 4</a:t>
            </a:r>
            <a:r>
              <a:rPr lang="en-US" sz="2400" i="1" dirty="0"/>
              <a:t>x</a:t>
            </a:r>
            <a:r>
              <a:rPr lang="en-US" sz="2400" dirty="0"/>
              <a:t> = 36</a:t>
            </a:r>
            <a:endParaRPr lang="en-US" sz="2400" i="1" dirty="0"/>
          </a:p>
          <a:p>
            <a:r>
              <a:rPr lang="en-US" sz="2400" dirty="0"/>
              <a:t>First 18 bars are the chromosomes</a:t>
            </a:r>
          </a:p>
          <a:p>
            <a:r>
              <a:rPr lang="en-US" sz="2400" dirty="0"/>
              <a:t>Last bar is the cumulative size of the other scaffolds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2" name="Picture 11" descr="A picture containing fence, computer&#10;&#10;Description automatically generated">
            <a:extLst>
              <a:ext uri="{FF2B5EF4-FFF2-40B4-BE49-F238E27FC236}">
                <a16:creationId xmlns:a16="http://schemas.microsoft.com/office/drawing/2014/main" id="{BD94E82E-F878-4527-871E-17D2A2A31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0"/>
          <a:stretch/>
        </p:blipFill>
        <p:spPr>
          <a:xfrm>
            <a:off x="5088528" y="1676333"/>
            <a:ext cx="6678929" cy="49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0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8CF3C-F7DA-4587-BB82-5A3D6F64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– </a:t>
            </a:r>
            <a:r>
              <a:rPr lang="en-US" sz="3200">
                <a:solidFill>
                  <a:schemeClr val="bg1"/>
                </a:solidFill>
              </a:rPr>
              <a:t>Annotation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2032A6-3B7F-4CF0-A812-10D242825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32" y="2086768"/>
            <a:ext cx="5172075" cy="4351338"/>
          </a:xfrm>
        </p:spPr>
        <p:txBody>
          <a:bodyPr>
            <a:normAutofit/>
          </a:bodyPr>
          <a:lstStyle/>
          <a:p>
            <a:r>
              <a:rPr lang="en-US" dirty="0"/>
              <a:t>Annotated with MAKER</a:t>
            </a:r>
          </a:p>
          <a:p>
            <a:r>
              <a:rPr lang="en-US" dirty="0" err="1"/>
              <a:t>RNASeq</a:t>
            </a:r>
            <a:r>
              <a:rPr lang="en-US" dirty="0"/>
              <a:t> evidence from 4 tissues:</a:t>
            </a:r>
          </a:p>
          <a:p>
            <a:pPr lvl="1"/>
            <a:r>
              <a:rPr lang="en-US" dirty="0"/>
              <a:t>Flowers</a:t>
            </a:r>
          </a:p>
          <a:p>
            <a:pPr lvl="1"/>
            <a:r>
              <a:rPr lang="en-US" dirty="0"/>
              <a:t>Leaves</a:t>
            </a:r>
          </a:p>
          <a:p>
            <a:pPr lvl="1"/>
            <a:r>
              <a:rPr lang="en-US" dirty="0"/>
              <a:t>Seedlings</a:t>
            </a:r>
          </a:p>
          <a:p>
            <a:pPr lvl="1"/>
            <a:r>
              <a:rPr lang="en-US" dirty="0"/>
              <a:t>Stems</a:t>
            </a:r>
          </a:p>
          <a:p>
            <a:r>
              <a:rPr lang="en-US" dirty="0"/>
              <a:t>66,919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E32B0-A63E-466E-9E6A-2E235DF9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0" y="1647825"/>
            <a:ext cx="64579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9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8CF3C-F7DA-4587-BB82-5A3D6F64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– BUSCO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9B87ED8-5B92-4000-8759-10CEDE7FD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76550"/>
              </p:ext>
            </p:extLst>
          </p:nvPr>
        </p:nvGraphicFramePr>
        <p:xfrm>
          <a:off x="2079973" y="1948787"/>
          <a:ext cx="8032054" cy="426574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790224">
                  <a:extLst>
                    <a:ext uri="{9D8B030D-6E8A-4147-A177-3AD203B41FA5}">
                      <a16:colId xmlns:a16="http://schemas.microsoft.com/office/drawing/2014/main" val="1059314168"/>
                    </a:ext>
                  </a:extLst>
                </a:gridCol>
                <a:gridCol w="1311259">
                  <a:extLst>
                    <a:ext uri="{9D8B030D-6E8A-4147-A177-3AD203B41FA5}">
                      <a16:colId xmlns:a16="http://schemas.microsoft.com/office/drawing/2014/main" val="2319921928"/>
                    </a:ext>
                  </a:extLst>
                </a:gridCol>
                <a:gridCol w="1118346">
                  <a:extLst>
                    <a:ext uri="{9D8B030D-6E8A-4147-A177-3AD203B41FA5}">
                      <a16:colId xmlns:a16="http://schemas.microsoft.com/office/drawing/2014/main" val="2145886601"/>
                    </a:ext>
                  </a:extLst>
                </a:gridCol>
                <a:gridCol w="355076">
                  <a:extLst>
                    <a:ext uri="{9D8B030D-6E8A-4147-A177-3AD203B41FA5}">
                      <a16:colId xmlns:a16="http://schemas.microsoft.com/office/drawing/2014/main" val="1368992075"/>
                    </a:ext>
                  </a:extLst>
                </a:gridCol>
                <a:gridCol w="1311259">
                  <a:extLst>
                    <a:ext uri="{9D8B030D-6E8A-4147-A177-3AD203B41FA5}">
                      <a16:colId xmlns:a16="http://schemas.microsoft.com/office/drawing/2014/main" val="1501980666"/>
                    </a:ext>
                  </a:extLst>
                </a:gridCol>
                <a:gridCol w="1145890">
                  <a:extLst>
                    <a:ext uri="{9D8B030D-6E8A-4147-A177-3AD203B41FA5}">
                      <a16:colId xmlns:a16="http://schemas.microsoft.com/office/drawing/2014/main" val="2561611432"/>
                    </a:ext>
                  </a:extLst>
                </a:gridCol>
              </a:tblGrid>
              <a:tr h="508644">
                <a:tc>
                  <a:txBody>
                    <a:bodyPr/>
                    <a:lstStyle/>
                    <a:p>
                      <a:pPr algn="l" fontAlgn="b"/>
                      <a:endParaRPr lang="en-US" sz="1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Genome</a:t>
                      </a:r>
                      <a:endParaRPr lang="en-US" sz="1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Transcript</a:t>
                      </a:r>
                      <a:endParaRPr lang="en-US" sz="1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08566"/>
                  </a:ext>
                </a:extLst>
              </a:tr>
              <a:tr h="430149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Percentage</a:t>
                      </a: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Quantity</a:t>
                      </a: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1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Percentage</a:t>
                      </a: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Quantity</a:t>
                      </a: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29648"/>
                  </a:ext>
                </a:extLst>
              </a:tr>
              <a:tr h="43014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BUSCOs</a:t>
                      </a: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97.7%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1343</a:t>
                      </a:r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97.3%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1337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24844"/>
                  </a:ext>
                </a:extLst>
              </a:tr>
              <a:tr h="43014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and single-copy BUSCOs</a:t>
                      </a: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17.0%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234</a:t>
                      </a:r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22.0%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302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861464"/>
                  </a:ext>
                </a:extLst>
              </a:tr>
              <a:tr h="43014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and duplicated BUSCOs</a:t>
                      </a: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80.7%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1109</a:t>
                      </a:r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75.3%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1035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237009"/>
                  </a:ext>
                </a:extLst>
              </a:tr>
              <a:tr h="43014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Fragmented BUSCOs</a:t>
                      </a: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0.3%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2.0%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27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186167"/>
                  </a:ext>
                </a:extLst>
              </a:tr>
              <a:tr h="43014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Missing BUSCOs</a:t>
                      </a: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2.0%</a:t>
                      </a:r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28</a:t>
                      </a:r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0.7%</a:t>
                      </a:r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</a:t>
                      </a:r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07467"/>
                  </a:ext>
                </a:extLst>
              </a:tr>
              <a:tr h="43014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Total BUSCO groups searched</a:t>
                      </a: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100.0%</a:t>
                      </a:r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1375</a:t>
                      </a:r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100.0%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1375</a:t>
                      </a:r>
                      <a:endParaRPr lang="en-US" sz="13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386" marR="141290" marT="94193" marB="941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680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88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4D9FA-4FFE-4496-A516-224D6820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Results – Genome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89FB-7204-4F02-8DDA-140A04176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Blue represents gene density</a:t>
            </a:r>
          </a:p>
          <a:p>
            <a:r>
              <a:rPr lang="en-US" sz="2000" dirty="0"/>
              <a:t>Red represents telomeres</a:t>
            </a:r>
          </a:p>
          <a:p>
            <a:r>
              <a:rPr lang="en-US" sz="2000" dirty="0"/>
              <a:t>Interesting points in scaffolds 2, 6, 10, and 12</a:t>
            </a:r>
          </a:p>
        </p:txBody>
      </p:sp>
      <p:pic>
        <p:nvPicPr>
          <p:cNvPr id="4" name="Picture 3" descr="A picture containing building&#10;&#10;Description automatically generated">
            <a:extLst>
              <a:ext uri="{FF2B5EF4-FFF2-40B4-BE49-F238E27FC236}">
                <a16:creationId xmlns:a16="http://schemas.microsoft.com/office/drawing/2014/main" id="{64788DE6-5795-4D5A-853A-B30067D2A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91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83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2A65C-29DB-437D-AFEE-D5DD8CA2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Synteny with </a:t>
            </a:r>
            <a:r>
              <a:rPr lang="en-US" sz="3200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C. pallidicaule</a:t>
            </a:r>
          </a:p>
        </p:txBody>
      </p:sp>
      <p:pic>
        <p:nvPicPr>
          <p:cNvPr id="5" name="Content Placeholder 4" descr="A green and white text&#10;&#10;Description automatically generated">
            <a:extLst>
              <a:ext uri="{FF2B5EF4-FFF2-40B4-BE49-F238E27FC236}">
                <a16:creationId xmlns:a16="http://schemas.microsoft.com/office/drawing/2014/main" id="{3E8B06B8-B755-4E3B-9B14-99E059A6E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04" r="3412"/>
          <a:stretch/>
        </p:blipFill>
        <p:spPr>
          <a:xfrm rot="16200000">
            <a:off x="4858566" y="-2384226"/>
            <a:ext cx="3142824" cy="114312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8805A3-4066-4E61-A4F7-93202F634CA8}"/>
              </a:ext>
            </a:extLst>
          </p:cNvPr>
          <p:cNvSpPr txBox="1"/>
          <p:nvPr/>
        </p:nvSpPr>
        <p:spPr>
          <a:xfrm>
            <a:off x="556532" y="5565060"/>
            <a:ext cx="11006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C. </a:t>
            </a:r>
            <a:r>
              <a:rPr lang="en-US" i="1" dirty="0" err="1"/>
              <a:t>pallidicaule</a:t>
            </a:r>
            <a:r>
              <a:rPr lang="en-US" i="1" dirty="0"/>
              <a:t> </a:t>
            </a:r>
            <a:r>
              <a:rPr lang="en-US" dirty="0"/>
              <a:t>matches up with the first part of </a:t>
            </a:r>
            <a:r>
              <a:rPr lang="en-US" i="1" dirty="0"/>
              <a:t>C. </a:t>
            </a:r>
            <a:r>
              <a:rPr lang="en-US" i="1" dirty="0" err="1"/>
              <a:t>berlandieri</a:t>
            </a:r>
            <a:r>
              <a:rPr lang="en-US" i="1" dirty="0"/>
              <a:t> </a:t>
            </a:r>
            <a:r>
              <a:rPr lang="en-US" dirty="0"/>
              <a:t>genome better than the second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size of chromosome is smaller in the first part of the </a:t>
            </a:r>
            <a:r>
              <a:rPr lang="en-US" i="1" dirty="0"/>
              <a:t>C. </a:t>
            </a:r>
            <a:r>
              <a:rPr lang="en-US" i="1" dirty="0" err="1"/>
              <a:t>berlandieri</a:t>
            </a:r>
            <a:r>
              <a:rPr lang="en-US" i="1" dirty="0"/>
              <a:t> </a:t>
            </a:r>
            <a:r>
              <a:rPr lang="en-US" dirty="0"/>
              <a:t>genome than the second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call this the AA part of the genome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F9C30-B35D-4C29-835A-BB58584D1DB1}"/>
              </a:ext>
            </a:extLst>
          </p:cNvPr>
          <p:cNvSpPr txBox="1"/>
          <p:nvPr/>
        </p:nvSpPr>
        <p:spPr>
          <a:xfrm>
            <a:off x="2710950" y="1396588"/>
            <a:ext cx="107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678A73-C0ED-46E0-A573-82A987377B7F}"/>
              </a:ext>
            </a:extLst>
          </p:cNvPr>
          <p:cNvSpPr txBox="1"/>
          <p:nvPr/>
        </p:nvSpPr>
        <p:spPr>
          <a:xfrm>
            <a:off x="8637638" y="1396588"/>
            <a:ext cx="107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6A0D99-F9CF-4DB5-A92E-7556864E5D8B}"/>
              </a:ext>
            </a:extLst>
          </p:cNvPr>
          <p:cNvSpPr txBox="1"/>
          <p:nvPr/>
        </p:nvSpPr>
        <p:spPr>
          <a:xfrm rot="16200000">
            <a:off x="-304773" y="2839746"/>
            <a:ext cx="107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974C3C-ACD1-44DA-9D5B-7532EB0B02FC}"/>
              </a:ext>
            </a:extLst>
          </p:cNvPr>
          <p:cNvSpPr txBox="1"/>
          <p:nvPr/>
        </p:nvSpPr>
        <p:spPr>
          <a:xfrm>
            <a:off x="714370" y="4961894"/>
            <a:ext cx="1143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17     16     15      14     13       12       11       10        9          8          7           6           5           4            3           2             1           0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BBFC5D-0FD8-4B74-B6A0-A7577C9F4687}"/>
              </a:ext>
            </a:extLst>
          </p:cNvPr>
          <p:cNvSpPr/>
          <p:nvPr/>
        </p:nvSpPr>
        <p:spPr>
          <a:xfrm>
            <a:off x="714373" y="1759965"/>
            <a:ext cx="4996817" cy="3132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CF2377-F83C-41AA-8111-373E164A5444}"/>
              </a:ext>
            </a:extLst>
          </p:cNvPr>
          <p:cNvSpPr/>
          <p:nvPr/>
        </p:nvSpPr>
        <p:spPr>
          <a:xfrm>
            <a:off x="5747385" y="1749713"/>
            <a:ext cx="6398194" cy="313257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CA264-3273-46D0-BA07-C2A4ADE09AF9}"/>
              </a:ext>
            </a:extLst>
          </p:cNvPr>
          <p:cNvSpPr txBox="1"/>
          <p:nvPr/>
        </p:nvSpPr>
        <p:spPr>
          <a:xfrm rot="16200000">
            <a:off x="-1091571" y="3081977"/>
            <a:ext cx="323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0     1     2    3     4    5    6    7    8</a:t>
            </a:r>
          </a:p>
        </p:txBody>
      </p:sp>
    </p:spTree>
    <p:extLst>
      <p:ext uri="{BB962C8B-B14F-4D97-AF65-F5344CB8AC3E}">
        <p14:creationId xmlns:p14="http://schemas.microsoft.com/office/powerpoint/2010/main" val="28827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53CE9-532F-4EA5-9DDA-177718AA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Synteny with </a:t>
            </a:r>
            <a:r>
              <a:rPr lang="en-US" sz="3200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C. suecicum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4821890-D476-46AA-84A1-35D42690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0" r="1978"/>
          <a:stretch/>
        </p:blipFill>
        <p:spPr>
          <a:xfrm rot="16200000">
            <a:off x="4505192" y="-904779"/>
            <a:ext cx="4267122" cy="10115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8E42E1-D59F-4BB9-B696-2649E0711C32}"/>
              </a:ext>
            </a:extLst>
          </p:cNvPr>
          <p:cNvSpPr txBox="1"/>
          <p:nvPr/>
        </p:nvSpPr>
        <p:spPr>
          <a:xfrm>
            <a:off x="1524000" y="6286500"/>
            <a:ext cx="1007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17    16     15    14     13     12      11      10      9         8        7         6          5          4          3          2          1           0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97FA2-8AB3-4A90-B91E-6F35B8B72FB5}"/>
              </a:ext>
            </a:extLst>
          </p:cNvPr>
          <p:cNvSpPr txBox="1"/>
          <p:nvPr/>
        </p:nvSpPr>
        <p:spPr>
          <a:xfrm rot="16200000">
            <a:off x="-968944" y="3830121"/>
            <a:ext cx="454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0      1       2       3      4     5    6   7   8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1A2CD-9564-4A4C-BDA4-C053F01E4CE2}"/>
              </a:ext>
            </a:extLst>
          </p:cNvPr>
          <p:cNvSpPr/>
          <p:nvPr/>
        </p:nvSpPr>
        <p:spPr>
          <a:xfrm>
            <a:off x="1565909" y="2019377"/>
            <a:ext cx="4434842" cy="4267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D3E706-7340-45E6-8E50-03FBC65B5834}"/>
              </a:ext>
            </a:extLst>
          </p:cNvPr>
          <p:cNvSpPr/>
          <p:nvPr/>
        </p:nvSpPr>
        <p:spPr>
          <a:xfrm>
            <a:off x="6042660" y="2019377"/>
            <a:ext cx="5668938" cy="42671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67A8C-2D9E-47F0-971C-6EB91AA75263}"/>
              </a:ext>
            </a:extLst>
          </p:cNvPr>
          <p:cNvSpPr txBox="1"/>
          <p:nvPr/>
        </p:nvSpPr>
        <p:spPr>
          <a:xfrm>
            <a:off x="3615825" y="1558408"/>
            <a:ext cx="107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6DBDC4-C897-45CA-B194-10E08B7302DB}"/>
              </a:ext>
            </a:extLst>
          </p:cNvPr>
          <p:cNvSpPr txBox="1"/>
          <p:nvPr/>
        </p:nvSpPr>
        <p:spPr>
          <a:xfrm>
            <a:off x="8749800" y="1579803"/>
            <a:ext cx="107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23EEC-7A86-4BE1-A75E-75E7DD9FBAAB}"/>
              </a:ext>
            </a:extLst>
          </p:cNvPr>
          <p:cNvSpPr txBox="1"/>
          <p:nvPr/>
        </p:nvSpPr>
        <p:spPr>
          <a:xfrm rot="16200000">
            <a:off x="397578" y="3652735"/>
            <a:ext cx="107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16228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9DEB-6D16-42BB-A527-1C8061FC7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162425" cy="1325563"/>
          </a:xfrm>
        </p:spPr>
        <p:txBody>
          <a:bodyPr/>
          <a:lstStyle/>
          <a:p>
            <a:r>
              <a:rPr lang="en-US" dirty="0"/>
              <a:t>Synteny with Self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512BD1B-7D88-4B22-A70B-4896A0DEB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" r="1546"/>
          <a:stretch/>
        </p:blipFill>
        <p:spPr>
          <a:xfrm>
            <a:off x="5918201" y="508000"/>
            <a:ext cx="5969000" cy="59710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A9CF8-D535-420F-9168-8F812C5D68F7}"/>
              </a:ext>
            </a:extLst>
          </p:cNvPr>
          <p:cNvSpPr txBox="1"/>
          <p:nvPr/>
        </p:nvSpPr>
        <p:spPr>
          <a:xfrm>
            <a:off x="5918200" y="244477"/>
            <a:ext cx="602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0        1       2       3       4        5       6      7       8     9     10   11   12   13   14  15   16  17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D972C-21A1-4C26-84F4-A8F943294A3A}"/>
              </a:ext>
            </a:extLst>
          </p:cNvPr>
          <p:cNvSpPr txBox="1"/>
          <p:nvPr/>
        </p:nvSpPr>
        <p:spPr>
          <a:xfrm>
            <a:off x="695323" y="1495425"/>
            <a:ext cx="44481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Homeologous</a:t>
            </a:r>
            <a:r>
              <a:rPr lang="en-US" sz="2400" dirty="0"/>
              <a:t> pairs between the A and B genomes: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0 with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with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with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 with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with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 with 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 with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 with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 with 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D4E3B6-55AE-438F-9D61-F75014537023}"/>
              </a:ext>
            </a:extLst>
          </p:cNvPr>
          <p:cNvSpPr/>
          <p:nvPr/>
        </p:nvSpPr>
        <p:spPr>
          <a:xfrm>
            <a:off x="5918200" y="2800350"/>
            <a:ext cx="1558926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B14D58-6DAC-413A-8B3F-0EB50728F3BC}"/>
              </a:ext>
            </a:extLst>
          </p:cNvPr>
          <p:cNvSpPr/>
          <p:nvPr/>
        </p:nvSpPr>
        <p:spPr>
          <a:xfrm>
            <a:off x="7096126" y="508000"/>
            <a:ext cx="381000" cy="2600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09D275-9915-4EB5-B92A-96185922FC34}"/>
              </a:ext>
            </a:extLst>
          </p:cNvPr>
          <p:cNvSpPr/>
          <p:nvPr/>
        </p:nvSpPr>
        <p:spPr>
          <a:xfrm>
            <a:off x="7096125" y="2800350"/>
            <a:ext cx="381001" cy="3077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562188-881D-45A3-81F5-EB4A4FC7D3C6}"/>
              </a:ext>
            </a:extLst>
          </p:cNvPr>
          <p:cNvSpPr txBox="1"/>
          <p:nvPr/>
        </p:nvSpPr>
        <p:spPr>
          <a:xfrm rot="16200000">
            <a:off x="2781926" y="3311003"/>
            <a:ext cx="602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0        1       2       3       4        5       6      7       8     9     10   11   12   13   14  15   16  17</a:t>
            </a:r>
          </a:p>
        </p:txBody>
      </p:sp>
    </p:spTree>
    <p:extLst>
      <p:ext uri="{BB962C8B-B14F-4D97-AF65-F5344CB8AC3E}">
        <p14:creationId xmlns:p14="http://schemas.microsoft.com/office/powerpoint/2010/main" val="387705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B0ED3-4898-4B72-BB53-D772E57E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Synteny with </a:t>
            </a:r>
            <a:r>
              <a:rPr lang="en-US" sz="3200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Beta vulgaris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D5B92E6-98F5-4C51-883A-1D72F6804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 r="1373"/>
          <a:stretch/>
        </p:blipFill>
        <p:spPr>
          <a:xfrm rot="16200000">
            <a:off x="6441032" y="-82715"/>
            <a:ext cx="3334922" cy="7993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1E397D-A1A5-44B0-9722-2BFA7B48786D}"/>
              </a:ext>
            </a:extLst>
          </p:cNvPr>
          <p:cNvSpPr txBox="1"/>
          <p:nvPr/>
        </p:nvSpPr>
        <p:spPr>
          <a:xfrm rot="16200000">
            <a:off x="2259461" y="3729522"/>
            <a:ext cx="333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6     4     5     1     8    7     2    3    9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920AF-AA19-40F3-8241-F7A1FC59D7C0}"/>
              </a:ext>
            </a:extLst>
          </p:cNvPr>
          <p:cNvSpPr txBox="1"/>
          <p:nvPr/>
        </p:nvSpPr>
        <p:spPr>
          <a:xfrm>
            <a:off x="4029075" y="5581650"/>
            <a:ext cx="807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17  16   15   14   13   12   11    10    9       8      7       6       5       4        3       2        1        0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6F133-79E5-4D53-9CDF-AD8C1AB77797}"/>
              </a:ext>
            </a:extLst>
          </p:cNvPr>
          <p:cNvSpPr txBox="1"/>
          <p:nvPr/>
        </p:nvSpPr>
        <p:spPr>
          <a:xfrm>
            <a:off x="414342" y="1428750"/>
            <a:ext cx="3143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Renaming </a:t>
            </a:r>
            <a:r>
              <a:rPr lang="en-US" sz="2000" i="1" dirty="0"/>
              <a:t>C. </a:t>
            </a:r>
            <a:r>
              <a:rPr lang="en-US" sz="2000" i="1" dirty="0" err="1"/>
              <a:t>berlandieri</a:t>
            </a:r>
            <a:r>
              <a:rPr lang="en-US" sz="2000" i="1" dirty="0"/>
              <a:t> chromosomes:</a:t>
            </a:r>
          </a:p>
          <a:p>
            <a:endParaRPr lang="en-US" sz="20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FE42AC-8E18-4D2F-929C-54DE57437FAF}"/>
              </a:ext>
            </a:extLst>
          </p:cNvPr>
          <p:cNvSpPr/>
          <p:nvPr/>
        </p:nvSpPr>
        <p:spPr>
          <a:xfrm>
            <a:off x="4111583" y="2246726"/>
            <a:ext cx="3479842" cy="3334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0C2368-7202-4925-AF91-C0A508B48354}"/>
              </a:ext>
            </a:extLst>
          </p:cNvPr>
          <p:cNvSpPr/>
          <p:nvPr/>
        </p:nvSpPr>
        <p:spPr>
          <a:xfrm>
            <a:off x="7626308" y="2246726"/>
            <a:ext cx="4479086" cy="33349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06154-E564-4E60-AE2A-FA6B69EF3F48}"/>
              </a:ext>
            </a:extLst>
          </p:cNvPr>
          <p:cNvSpPr txBox="1"/>
          <p:nvPr/>
        </p:nvSpPr>
        <p:spPr>
          <a:xfrm>
            <a:off x="5643033" y="1877393"/>
            <a:ext cx="90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C0FF7-DCC5-4D6D-BF65-E77FE3ABBA5F}"/>
              </a:ext>
            </a:extLst>
          </p:cNvPr>
          <p:cNvSpPr txBox="1"/>
          <p:nvPr/>
        </p:nvSpPr>
        <p:spPr>
          <a:xfrm>
            <a:off x="9767358" y="1877393"/>
            <a:ext cx="90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BB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DD61D25-D963-4120-8FA3-3DB35910D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987675"/>
              </p:ext>
            </p:extLst>
          </p:nvPr>
        </p:nvGraphicFramePr>
        <p:xfrm>
          <a:off x="414339" y="2075275"/>
          <a:ext cx="3035943" cy="42443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8369">
                  <a:extLst>
                    <a:ext uri="{9D8B030D-6E8A-4147-A177-3AD203B41FA5}">
                      <a16:colId xmlns:a16="http://schemas.microsoft.com/office/drawing/2014/main" val="74188356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774464161"/>
                    </a:ext>
                  </a:extLst>
                </a:gridCol>
                <a:gridCol w="716052">
                  <a:extLst>
                    <a:ext uri="{9D8B030D-6E8A-4147-A177-3AD203B41FA5}">
                      <a16:colId xmlns:a16="http://schemas.microsoft.com/office/drawing/2014/main" val="3382028950"/>
                    </a:ext>
                  </a:extLst>
                </a:gridCol>
                <a:gridCol w="550773">
                  <a:extLst>
                    <a:ext uri="{9D8B030D-6E8A-4147-A177-3AD203B41FA5}">
                      <a16:colId xmlns:a16="http://schemas.microsoft.com/office/drawing/2014/main" val="2416038176"/>
                    </a:ext>
                  </a:extLst>
                </a:gridCol>
                <a:gridCol w="687349">
                  <a:extLst>
                    <a:ext uri="{9D8B030D-6E8A-4147-A177-3AD203B41FA5}">
                      <a16:colId xmlns:a16="http://schemas.microsoft.com/office/drawing/2014/main" val="1879129479"/>
                    </a:ext>
                  </a:extLst>
                </a:gridCol>
              </a:tblGrid>
              <a:tr h="149352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 B. Vulgaris</a:t>
                      </a:r>
                      <a:endParaRPr lang="en-US" sz="18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 AA Scaffold #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 AA New Name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 BB Scaffold #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 BB New Name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vert="vert270" anchor="ctr"/>
                </a:tc>
                <a:extLst>
                  <a:ext uri="{0D108BD9-81ED-4DB2-BD59-A6C34878D82A}">
                    <a16:rowId xmlns:a16="http://schemas.microsoft.com/office/drawing/2014/main" val="407029011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1A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1B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06128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2A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2B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137781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3A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3B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398344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4A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4B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74471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5A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5B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70494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6A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6B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1251237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7A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7B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14628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8A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8B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709446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9A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i="1" u="none" strike="noStrike" dirty="0">
                          <a:effectLst/>
                        </a:rPr>
                        <a:t>Cb</a:t>
                      </a:r>
                      <a:r>
                        <a:rPr lang="en-US" sz="1800" u="none" strike="noStrike" dirty="0">
                          <a:effectLst/>
                        </a:rPr>
                        <a:t>9B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489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77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3C55-1E27-4E58-AAC5-83D4EA70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370621" cy="1676603"/>
          </a:xfrm>
        </p:spPr>
        <p:txBody>
          <a:bodyPr>
            <a:normAutofit/>
          </a:bodyPr>
          <a:lstStyle/>
          <a:p>
            <a:r>
              <a:rPr lang="en-US" dirty="0"/>
              <a:t>Synteny with </a:t>
            </a:r>
            <a:r>
              <a:rPr lang="en-US" i="1" dirty="0"/>
              <a:t>C. quinoa</a:t>
            </a:r>
            <a:endParaRPr lang="en-US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E8BFD66-8D07-486E-8C93-95B74DB86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" r="9476" b="192"/>
          <a:stretch/>
        </p:blipFill>
        <p:spPr>
          <a:xfrm>
            <a:off x="6253623" y="629266"/>
            <a:ext cx="5509751" cy="5827051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30A9F-1D9A-4BE6-A414-933333E8EF08}"/>
              </a:ext>
            </a:extLst>
          </p:cNvPr>
          <p:cNvSpPr txBox="1"/>
          <p:nvPr/>
        </p:nvSpPr>
        <p:spPr>
          <a:xfrm>
            <a:off x="6253622" y="333375"/>
            <a:ext cx="5576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6B      5B      7B      8B    2B     3B     4B     1B     6A   5A    9B   4A   8A   7A   3A   1A  9A  2A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3C5A4-79C6-412D-A1B1-A5032A9A79CE}"/>
              </a:ext>
            </a:extLst>
          </p:cNvPr>
          <p:cNvSpPr txBox="1"/>
          <p:nvPr/>
        </p:nvSpPr>
        <p:spPr>
          <a:xfrm>
            <a:off x="6253622" y="0"/>
            <a:ext cx="550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C. quinoa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ED595-BB65-42DA-9792-14E811756AE2}"/>
              </a:ext>
            </a:extLst>
          </p:cNvPr>
          <p:cNvSpPr txBox="1"/>
          <p:nvPr/>
        </p:nvSpPr>
        <p:spPr>
          <a:xfrm rot="16200000">
            <a:off x="3037080" y="3358125"/>
            <a:ext cx="550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C. </a:t>
            </a:r>
            <a:r>
              <a:rPr lang="en-US" i="1" dirty="0" err="1"/>
              <a:t>berlandieri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52279-1B73-48B2-A27B-94C9B051350B}"/>
              </a:ext>
            </a:extLst>
          </p:cNvPr>
          <p:cNvSpPr txBox="1"/>
          <p:nvPr/>
        </p:nvSpPr>
        <p:spPr>
          <a:xfrm rot="16200000">
            <a:off x="3157500" y="3369826"/>
            <a:ext cx="5895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6B       5B     2B       8B     7B      4B      3B     1B     9B    8A    5A     6A   3A    4A   1A   7A   9A   2A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062BF9-AB35-44E0-BBF2-297FB1A89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8" r="904" b="8270"/>
          <a:stretch/>
        </p:blipFill>
        <p:spPr>
          <a:xfrm>
            <a:off x="1" y="2769493"/>
            <a:ext cx="5432612" cy="5895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7F67086-3F94-4185-BD1B-0FB491658A85}"/>
              </a:ext>
            </a:extLst>
          </p:cNvPr>
          <p:cNvSpPr/>
          <p:nvPr/>
        </p:nvSpPr>
        <p:spPr>
          <a:xfrm>
            <a:off x="9325303" y="629266"/>
            <a:ext cx="327852" cy="2266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92FC1E-9A09-426B-A15F-BF3E70340C95}"/>
              </a:ext>
            </a:extLst>
          </p:cNvPr>
          <p:cNvSpPr/>
          <p:nvPr/>
        </p:nvSpPr>
        <p:spPr>
          <a:xfrm rot="16200000">
            <a:off x="7781357" y="1023801"/>
            <a:ext cx="334433" cy="340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7F1FB-D52E-41AF-AF2E-E370A51A8D73}"/>
              </a:ext>
            </a:extLst>
          </p:cNvPr>
          <p:cNvSpPr txBox="1"/>
          <p:nvPr/>
        </p:nvSpPr>
        <p:spPr>
          <a:xfrm>
            <a:off x="428626" y="3542791"/>
            <a:ext cx="465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 chromosomal rearrangement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Mis-assembly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F01BDC-CCC1-47CD-82DC-050535FF57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1" r="1268"/>
          <a:stretch/>
        </p:blipFill>
        <p:spPr>
          <a:xfrm>
            <a:off x="0" y="4570693"/>
            <a:ext cx="5473418" cy="50083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FD9E9C-BB38-4F2C-BC36-A95256D51B3B}"/>
              </a:ext>
            </a:extLst>
          </p:cNvPr>
          <p:cNvSpPr/>
          <p:nvPr/>
        </p:nvSpPr>
        <p:spPr>
          <a:xfrm rot="16200000">
            <a:off x="7284222" y="3148891"/>
            <a:ext cx="396213" cy="247667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FBC78-3F1C-4AAD-8651-A276784B983E}"/>
              </a:ext>
            </a:extLst>
          </p:cNvPr>
          <p:cNvSpPr/>
          <p:nvPr/>
        </p:nvSpPr>
        <p:spPr>
          <a:xfrm>
            <a:off x="8359139" y="610374"/>
            <a:ext cx="361528" cy="397496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23F8A7-C0A6-4D4D-8827-5679372B7375}"/>
              </a:ext>
            </a:extLst>
          </p:cNvPr>
          <p:cNvSpPr txBox="1"/>
          <p:nvPr/>
        </p:nvSpPr>
        <p:spPr>
          <a:xfrm>
            <a:off x="428625" y="5247766"/>
            <a:ext cx="465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 chromosomal rearrangement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Mis-assembly</a:t>
            </a:r>
          </a:p>
        </p:txBody>
      </p:sp>
    </p:spTree>
    <p:extLst>
      <p:ext uri="{BB962C8B-B14F-4D97-AF65-F5344CB8AC3E}">
        <p14:creationId xmlns:p14="http://schemas.microsoft.com/office/powerpoint/2010/main" val="348988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4" grpId="0" animBg="1"/>
      <p:bldP spid="25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46E7-25DB-4926-B19D-32F924AB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	on Quinoa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5418B-4052-43B9-9F3A-257767890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4282" cy="4351338"/>
          </a:xfrm>
        </p:spPr>
        <p:txBody>
          <a:bodyPr/>
          <a:lstStyle/>
          <a:p>
            <a:r>
              <a:rPr lang="en-US" dirty="0"/>
              <a:t>Quinoa is a highly nutritious food</a:t>
            </a:r>
          </a:p>
          <a:p>
            <a:r>
              <a:rPr lang="en-US" dirty="0"/>
              <a:t>High in lysine, calcium, phosphorus, and iron</a:t>
            </a:r>
          </a:p>
          <a:p>
            <a:r>
              <a:rPr lang="en-US" dirty="0"/>
              <a:t>Recognized by the UN in 2013 for its potential</a:t>
            </a:r>
          </a:p>
          <a:p>
            <a:r>
              <a:rPr lang="en-US" dirty="0"/>
              <a:t>Not well suited to many climates including most of the U.S.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EE0EC-9538-483D-8C7E-388014F08CF5}"/>
              </a:ext>
            </a:extLst>
          </p:cNvPr>
          <p:cNvSpPr txBox="1"/>
          <p:nvPr/>
        </p:nvSpPr>
        <p:spPr>
          <a:xfrm>
            <a:off x="7351075" y="3107333"/>
            <a:ext cx="4402316" cy="33855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lgDashDotDot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2800" i="1" dirty="0"/>
              <a:t>"While no single food can supply all the essential life sustaining nutrients, quinoa comes as close as any other in the plant or animal kingdom" </a:t>
            </a:r>
          </a:p>
          <a:p>
            <a:r>
              <a:rPr lang="en-US" sz="2800" i="1" dirty="0"/>
              <a:t>- NASA technical paper 3422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2D9F14-E18C-436E-B49F-9334C8AA59D8}"/>
              </a:ext>
            </a:extLst>
          </p:cNvPr>
          <p:cNvSpPr/>
          <p:nvPr/>
        </p:nvSpPr>
        <p:spPr>
          <a:xfrm>
            <a:off x="6962482" y="2732423"/>
            <a:ext cx="52748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By Source (WP:NFCC#4), Fair use, https://en.wikipedia.org/w/index.php?curid=39021220</a:t>
            </a: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88C8260-C36F-4204-8A2D-C1E555340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16" y="76511"/>
            <a:ext cx="4102575" cy="24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17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D6AD8-1B39-4264-B5B8-C16F71E5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A8094-28EF-45C0-A21B-42FFCF3D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1950" cy="4351338"/>
          </a:xfrm>
        </p:spPr>
        <p:txBody>
          <a:bodyPr/>
          <a:lstStyle/>
          <a:p>
            <a:r>
              <a:rPr lang="en-US" dirty="0"/>
              <a:t>Isolate genes</a:t>
            </a:r>
          </a:p>
          <a:p>
            <a:pPr lvl="1"/>
            <a:r>
              <a:rPr lang="en-US" dirty="0"/>
              <a:t>Salinity</a:t>
            </a:r>
          </a:p>
          <a:p>
            <a:pPr lvl="1"/>
            <a:r>
              <a:rPr lang="en-US" dirty="0"/>
              <a:t>Heat</a:t>
            </a:r>
          </a:p>
          <a:p>
            <a:pPr lvl="1"/>
            <a:r>
              <a:rPr lang="en-US" dirty="0"/>
              <a:t>Domestication</a:t>
            </a:r>
          </a:p>
          <a:p>
            <a:r>
              <a:rPr lang="en-US" dirty="0"/>
              <a:t>Make crosses between </a:t>
            </a:r>
            <a:r>
              <a:rPr lang="en-US" i="1" dirty="0"/>
              <a:t>C. quinoa </a:t>
            </a:r>
            <a:r>
              <a:rPr lang="en-US" dirty="0"/>
              <a:t>and </a:t>
            </a:r>
            <a:r>
              <a:rPr lang="en-US" i="1" dirty="0"/>
              <a:t>C. </a:t>
            </a:r>
            <a:r>
              <a:rPr lang="en-US" i="1" dirty="0" err="1"/>
              <a:t>berlandieri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E52C0CED-5365-4546-BBC3-EC7B57BA6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825625"/>
            <a:ext cx="56007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71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D6AD8-1B39-4264-B5B8-C16F71E5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Acknowledgments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CD3C89-5BD1-4BC7-AAF7-A9906A125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David Jarvis PhD</a:t>
            </a:r>
          </a:p>
          <a:p>
            <a:r>
              <a:rPr lang="en-US" dirty="0"/>
              <a:t>Jeff Maughan PhD</a:t>
            </a:r>
          </a:p>
          <a:p>
            <a:r>
              <a:rPr lang="en-US" dirty="0"/>
              <a:t>Eric </a:t>
            </a:r>
            <a:r>
              <a:rPr lang="en-US" dirty="0" err="1"/>
              <a:t>Jellen</a:t>
            </a:r>
            <a:r>
              <a:rPr lang="en-US" dirty="0"/>
              <a:t> PhD</a:t>
            </a:r>
          </a:p>
          <a:p>
            <a:r>
              <a:rPr lang="en-US" dirty="0"/>
              <a:t>Phase Genomics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5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1265-A424-4D30-99A1-DDE2E867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Genetic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755CC-88F6-46DE-9154-6FF0523E4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4" t="27660"/>
          <a:stretch/>
        </p:blipFill>
        <p:spPr>
          <a:xfrm>
            <a:off x="6780179" y="4221"/>
            <a:ext cx="5411821" cy="685377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406AC429-CB48-4460-9B04-86A6FA862C22}"/>
              </a:ext>
            </a:extLst>
          </p:cNvPr>
          <p:cNvSpPr/>
          <p:nvPr/>
        </p:nvSpPr>
        <p:spPr>
          <a:xfrm>
            <a:off x="3307630" y="2337764"/>
            <a:ext cx="149229" cy="353181"/>
          </a:xfrm>
          <a:prstGeom prst="downArrow">
            <a:avLst/>
          </a:prstGeom>
          <a:solidFill>
            <a:srgbClr val="4472C4">
              <a:alpha val="69804"/>
            </a:srgbClr>
          </a:solidFill>
          <a:ln>
            <a:solidFill>
              <a:srgbClr val="2F528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8FCFDC2-330B-4FD7-8F32-154084BE0FB8}"/>
              </a:ext>
            </a:extLst>
          </p:cNvPr>
          <p:cNvSpPr/>
          <p:nvPr/>
        </p:nvSpPr>
        <p:spPr>
          <a:xfrm>
            <a:off x="3307630" y="3416547"/>
            <a:ext cx="149229" cy="353181"/>
          </a:xfrm>
          <a:prstGeom prst="downArrow">
            <a:avLst/>
          </a:prstGeom>
          <a:solidFill>
            <a:srgbClr val="4472C4">
              <a:alpha val="69804"/>
            </a:srgbClr>
          </a:solidFill>
          <a:ln>
            <a:solidFill>
              <a:srgbClr val="2F528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ECCC1E-B15C-4446-A4B4-BDCA8E92E792}"/>
              </a:ext>
            </a:extLst>
          </p:cNvPr>
          <p:cNvSpPr/>
          <p:nvPr/>
        </p:nvSpPr>
        <p:spPr>
          <a:xfrm>
            <a:off x="1564849" y="3893965"/>
            <a:ext cx="3634792" cy="4915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C. </a:t>
            </a:r>
            <a:r>
              <a:rPr lang="en-US" i="1" dirty="0" err="1"/>
              <a:t>berlandieri</a:t>
            </a:r>
            <a:r>
              <a:rPr lang="en-US" i="1" dirty="0"/>
              <a:t> </a:t>
            </a:r>
            <a:r>
              <a:rPr lang="en-US" dirty="0"/>
              <a:t>– N. America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66F3162-9401-4C1E-87DF-4788A3A2DB3A}"/>
              </a:ext>
            </a:extLst>
          </p:cNvPr>
          <p:cNvSpPr/>
          <p:nvPr/>
        </p:nvSpPr>
        <p:spPr>
          <a:xfrm>
            <a:off x="3307630" y="4491223"/>
            <a:ext cx="149229" cy="353181"/>
          </a:xfrm>
          <a:prstGeom prst="downArrow">
            <a:avLst/>
          </a:prstGeom>
          <a:solidFill>
            <a:srgbClr val="4472C4">
              <a:alpha val="69804"/>
            </a:srgbClr>
          </a:solidFill>
          <a:ln>
            <a:solidFill>
              <a:srgbClr val="2F528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FDF5F-1166-4284-A94D-54346619B61A}"/>
              </a:ext>
            </a:extLst>
          </p:cNvPr>
          <p:cNvSpPr/>
          <p:nvPr/>
        </p:nvSpPr>
        <p:spPr>
          <a:xfrm>
            <a:off x="1564848" y="4940522"/>
            <a:ext cx="3634792" cy="4915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C. </a:t>
            </a:r>
            <a:r>
              <a:rPr lang="en-US" i="1" dirty="0" err="1"/>
              <a:t>hircinum</a:t>
            </a:r>
            <a:r>
              <a:rPr lang="en-US" i="1" dirty="0"/>
              <a:t> </a:t>
            </a:r>
            <a:r>
              <a:rPr lang="en-US" dirty="0"/>
              <a:t>– S. America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382DAAA-B428-468B-BCDF-A6FCC17B772A}"/>
              </a:ext>
            </a:extLst>
          </p:cNvPr>
          <p:cNvSpPr/>
          <p:nvPr/>
        </p:nvSpPr>
        <p:spPr>
          <a:xfrm>
            <a:off x="3307629" y="5528151"/>
            <a:ext cx="149229" cy="353181"/>
          </a:xfrm>
          <a:prstGeom prst="downArrow">
            <a:avLst/>
          </a:prstGeom>
          <a:solidFill>
            <a:srgbClr val="4472C4">
              <a:alpha val="69804"/>
            </a:srgbClr>
          </a:solidFill>
          <a:ln>
            <a:solidFill>
              <a:srgbClr val="2F528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38806-0596-436D-AC46-CB4ED5FF4315}"/>
              </a:ext>
            </a:extLst>
          </p:cNvPr>
          <p:cNvSpPr/>
          <p:nvPr/>
        </p:nvSpPr>
        <p:spPr>
          <a:xfrm>
            <a:off x="1564848" y="5996353"/>
            <a:ext cx="3634792" cy="491511"/>
          </a:xfrm>
          <a:prstGeom prst="rect">
            <a:avLst/>
          </a:prstGeom>
          <a:solidFill>
            <a:srgbClr val="FF2814">
              <a:alpha val="69804"/>
            </a:srgbClr>
          </a:solidFill>
          <a:ln>
            <a:solidFill>
              <a:srgbClr val="FF2814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C. quinoa </a:t>
            </a:r>
            <a:r>
              <a:rPr lang="en-US" dirty="0"/>
              <a:t>– S. America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BFFEEF-7795-4EF7-8C60-4B0018752B66}"/>
              </a:ext>
            </a:extLst>
          </p:cNvPr>
          <p:cNvSpPr/>
          <p:nvPr/>
        </p:nvSpPr>
        <p:spPr>
          <a:xfrm>
            <a:off x="1564848" y="1717563"/>
            <a:ext cx="1645077" cy="491511"/>
          </a:xfrm>
          <a:prstGeom prst="rect">
            <a:avLst/>
          </a:prstGeom>
          <a:solidFill>
            <a:srgbClr val="90909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57A161-1561-4BB1-81EC-EBBBF1FBCADF}"/>
              </a:ext>
            </a:extLst>
          </p:cNvPr>
          <p:cNvSpPr/>
          <p:nvPr/>
        </p:nvSpPr>
        <p:spPr>
          <a:xfrm>
            <a:off x="3554565" y="1717563"/>
            <a:ext cx="1645076" cy="491511"/>
          </a:xfrm>
          <a:prstGeom prst="rect">
            <a:avLst/>
          </a:prstGeom>
          <a:solidFill>
            <a:srgbClr val="494949">
              <a:alpha val="69804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4FDD90-28DC-4EC3-84BD-FD4C10BA6D1F}"/>
              </a:ext>
            </a:extLst>
          </p:cNvPr>
          <p:cNvSpPr/>
          <p:nvPr/>
        </p:nvSpPr>
        <p:spPr>
          <a:xfrm>
            <a:off x="1564847" y="1717562"/>
            <a:ext cx="3634792" cy="491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1DB4B-FDEE-4875-8002-0F093029874B}"/>
              </a:ext>
            </a:extLst>
          </p:cNvPr>
          <p:cNvSpPr/>
          <p:nvPr/>
        </p:nvSpPr>
        <p:spPr>
          <a:xfrm>
            <a:off x="1564848" y="2764120"/>
            <a:ext cx="1816527" cy="491511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AA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038B76-8969-40C8-AE69-9B6AE17AA264}"/>
              </a:ext>
            </a:extLst>
          </p:cNvPr>
          <p:cNvSpPr/>
          <p:nvPr/>
        </p:nvSpPr>
        <p:spPr>
          <a:xfrm>
            <a:off x="3381375" y="2764120"/>
            <a:ext cx="1818266" cy="491511"/>
          </a:xfrm>
          <a:prstGeom prst="rect">
            <a:avLst/>
          </a:prstGeom>
          <a:solidFill>
            <a:srgbClr val="494949">
              <a:alpha val="69804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BB   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09F2E-EFC0-42B3-A4D8-749C398C1498}"/>
              </a:ext>
            </a:extLst>
          </p:cNvPr>
          <p:cNvSpPr/>
          <p:nvPr/>
        </p:nvSpPr>
        <p:spPr>
          <a:xfrm>
            <a:off x="1564847" y="2764119"/>
            <a:ext cx="3634792" cy="491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Ancestral Tetraploid</a:t>
            </a:r>
          </a:p>
        </p:txBody>
      </p:sp>
    </p:spTree>
    <p:extLst>
      <p:ext uri="{BB962C8B-B14F-4D97-AF65-F5344CB8AC3E}">
        <p14:creationId xmlns:p14="http://schemas.microsoft.com/office/powerpoint/2010/main" val="252691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refrigerator, indoor, black, sitting&#10;&#10;Description automatically generated">
            <a:extLst>
              <a:ext uri="{FF2B5EF4-FFF2-40B4-BE49-F238E27FC236}">
                <a16:creationId xmlns:a16="http://schemas.microsoft.com/office/drawing/2014/main" id="{4B84B64F-5783-4F95-850C-16C8B44497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9" t="20044" r="19651"/>
          <a:stretch/>
        </p:blipFill>
        <p:spPr>
          <a:xfrm>
            <a:off x="4662020" y="640081"/>
            <a:ext cx="2867962" cy="5115520"/>
          </a:xfrm>
        </p:spPr>
      </p:pic>
      <p:pic>
        <p:nvPicPr>
          <p:cNvPr id="8" name="Content Placeholder 7" descr="A picture containing refrigerator, indoor, black, sitting&#10;&#10;Description automatically generated">
            <a:extLst>
              <a:ext uri="{FF2B5EF4-FFF2-40B4-BE49-F238E27FC236}">
                <a16:creationId xmlns:a16="http://schemas.microsoft.com/office/drawing/2014/main" id="{FAA5814E-109B-4BCE-B2E4-E7858714D9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3" t="20044" r="13528"/>
          <a:stretch/>
        </p:blipFill>
        <p:spPr>
          <a:xfrm>
            <a:off x="8417496" y="640081"/>
            <a:ext cx="3075352" cy="511552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C63610-E15D-4881-A568-4DACD220AA28}"/>
              </a:ext>
            </a:extLst>
          </p:cNvPr>
          <p:cNvSpPr txBox="1"/>
          <p:nvPr/>
        </p:nvSpPr>
        <p:spPr>
          <a:xfrm>
            <a:off x="4662019" y="5938887"/>
            <a:ext cx="286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C. </a:t>
            </a:r>
            <a:r>
              <a:rPr lang="en-US" i="1" dirty="0" err="1"/>
              <a:t>berlandieri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598BB-4241-4694-9F61-8CAF3E756553}"/>
              </a:ext>
            </a:extLst>
          </p:cNvPr>
          <p:cNvSpPr txBox="1"/>
          <p:nvPr/>
        </p:nvSpPr>
        <p:spPr>
          <a:xfrm>
            <a:off x="8417496" y="5938887"/>
            <a:ext cx="307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C. quinoa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32452-E63B-4F3E-BF52-FDDD545FCBCC}"/>
              </a:ext>
            </a:extLst>
          </p:cNvPr>
          <p:cNvSpPr txBox="1"/>
          <p:nvPr/>
        </p:nvSpPr>
        <p:spPr>
          <a:xfrm>
            <a:off x="699154" y="640081"/>
            <a:ext cx="307535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/>
              <a:t>C. </a:t>
            </a:r>
            <a:r>
              <a:rPr lang="en-US" sz="4000" i="1" dirty="0" err="1"/>
              <a:t>berlandieri</a:t>
            </a:r>
            <a:r>
              <a:rPr lang="en-US" sz="4000" i="1" dirty="0"/>
              <a:t> </a:t>
            </a:r>
            <a:r>
              <a:rPr lang="en-US" sz="4000" dirty="0"/>
              <a:t>vs </a:t>
            </a:r>
          </a:p>
          <a:p>
            <a:pPr algn="ctr"/>
            <a:r>
              <a:rPr lang="en-US" sz="4000" i="1" dirty="0"/>
              <a:t>C. quinoa</a:t>
            </a:r>
          </a:p>
          <a:p>
            <a:endParaRPr lang="en-US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fertile hybrids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Interest in </a:t>
            </a:r>
            <a:r>
              <a:rPr lang="en-US" sz="2800" i="1" dirty="0"/>
              <a:t>C. </a:t>
            </a:r>
            <a:r>
              <a:rPr lang="en-US" sz="2800" i="1" dirty="0" err="1"/>
              <a:t>berlandieri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654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8420E7F-46C9-4091-A540-40491F8C01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34" b="-2"/>
          <a:stretch/>
        </p:blipFill>
        <p:spPr>
          <a:xfrm>
            <a:off x="2528893" y="1766705"/>
            <a:ext cx="7134213" cy="399591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6B0F0C0-A9DB-4AAC-9EDE-E44448A0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74905" cy="11525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Map of </a:t>
            </a:r>
            <a:r>
              <a:rPr lang="en-US" i="1"/>
              <a:t>C. berlandieri </a:t>
            </a:r>
            <a:r>
              <a:rPr lang="en-US"/>
              <a:t>Sampling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5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2101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5FC-8B6A-418C-8661-839CB4C5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Sequence </a:t>
            </a:r>
            <a:r>
              <a:rPr lang="en-US" dirty="0" err="1"/>
              <a:t>Huauzontle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190D-6ABE-4C0E-BBE5-C580E17EB2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739647" cy="4351338"/>
          </a:xfrm>
        </p:spPr>
        <p:txBody>
          <a:bodyPr/>
          <a:lstStyle/>
          <a:p>
            <a:r>
              <a:rPr lang="en-US" dirty="0"/>
              <a:t>Cultivated variety of </a:t>
            </a:r>
            <a:r>
              <a:rPr lang="en-US" i="1" dirty="0"/>
              <a:t>C. </a:t>
            </a:r>
            <a:r>
              <a:rPr lang="en-US" i="1" dirty="0" err="1"/>
              <a:t>berlandieri</a:t>
            </a:r>
            <a:r>
              <a:rPr lang="en-US" i="1" dirty="0"/>
              <a:t> </a:t>
            </a:r>
            <a:r>
              <a:rPr lang="en-US" dirty="0"/>
              <a:t>subsp. </a:t>
            </a:r>
            <a:r>
              <a:rPr lang="en-US" i="1" dirty="0" err="1"/>
              <a:t>nuttaliae</a:t>
            </a:r>
            <a:endParaRPr lang="en-US" i="1" dirty="0"/>
          </a:p>
          <a:p>
            <a:r>
              <a:rPr lang="en-US" dirty="0"/>
              <a:t>Is an important food source in regions of Mexico</a:t>
            </a:r>
          </a:p>
          <a:p>
            <a:r>
              <a:rPr lang="en-US" dirty="0"/>
              <a:t>Is adapted to the climate in N. America</a:t>
            </a:r>
          </a:p>
          <a:p>
            <a:endParaRPr lang="en-US" dirty="0"/>
          </a:p>
        </p:txBody>
      </p:sp>
      <p:pic>
        <p:nvPicPr>
          <p:cNvPr id="6" name="Content Placeholder 5" descr="A plate of food on a table&#10;&#10;Description automatically generated">
            <a:extLst>
              <a:ext uri="{FF2B5EF4-FFF2-40B4-BE49-F238E27FC236}">
                <a16:creationId xmlns:a16="http://schemas.microsoft.com/office/drawing/2014/main" id="{BC9E00C8-67A8-43E3-A856-8C4D053E4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98" y="1622593"/>
            <a:ext cx="3406302" cy="2270868"/>
          </a:xfrm>
        </p:spPr>
      </p:pic>
      <p:pic>
        <p:nvPicPr>
          <p:cNvPr id="8" name="Picture 7" descr="A piece of broccoli on a cutting board&#10;&#10;Description automatically generated">
            <a:extLst>
              <a:ext uri="{FF2B5EF4-FFF2-40B4-BE49-F238E27FC236}">
                <a16:creationId xmlns:a16="http://schemas.microsoft.com/office/drawing/2014/main" id="{F1B47F3C-7223-4545-AF76-D2D852C36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98" y="4010482"/>
            <a:ext cx="3406302" cy="22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5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D6AD8-1B39-4264-B5B8-C16F71E5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DNA Sequencing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793D365-E221-44E7-A57B-0E115099E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96575"/>
              </p:ext>
            </p:extLst>
          </p:nvPr>
        </p:nvGraphicFramePr>
        <p:xfrm>
          <a:off x="4904554" y="1825625"/>
          <a:ext cx="6562300" cy="493634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879711">
                  <a:extLst>
                    <a:ext uri="{9D8B030D-6E8A-4147-A177-3AD203B41FA5}">
                      <a16:colId xmlns:a16="http://schemas.microsoft.com/office/drawing/2014/main" val="2733169746"/>
                    </a:ext>
                  </a:extLst>
                </a:gridCol>
                <a:gridCol w="1579108">
                  <a:extLst>
                    <a:ext uri="{9D8B030D-6E8A-4147-A177-3AD203B41FA5}">
                      <a16:colId xmlns:a16="http://schemas.microsoft.com/office/drawing/2014/main" val="1861812991"/>
                    </a:ext>
                  </a:extLst>
                </a:gridCol>
                <a:gridCol w="1527684">
                  <a:extLst>
                    <a:ext uri="{9D8B030D-6E8A-4147-A177-3AD203B41FA5}">
                      <a16:colId xmlns:a16="http://schemas.microsoft.com/office/drawing/2014/main" val="749805810"/>
                    </a:ext>
                  </a:extLst>
                </a:gridCol>
                <a:gridCol w="1575797">
                  <a:extLst>
                    <a:ext uri="{9D8B030D-6E8A-4147-A177-3AD203B41FA5}">
                      <a16:colId xmlns:a16="http://schemas.microsoft.com/office/drawing/2014/main" val="2342976414"/>
                    </a:ext>
                  </a:extLst>
                </a:gridCol>
              </a:tblGrid>
              <a:tr h="43935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Cell Number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Bases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(</a:t>
                      </a:r>
                      <a:r>
                        <a:rPr lang="en-US" sz="180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N50 (</a:t>
                      </a:r>
                      <a:r>
                        <a:rPr lang="en-US" sz="180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524246"/>
                  </a:ext>
                </a:extLst>
              </a:tr>
              <a:tr h="411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29.5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9076218"/>
                  </a:ext>
                </a:extLst>
              </a:tr>
              <a:tr h="411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122048"/>
                  </a:ext>
                </a:extLst>
              </a:tr>
              <a:tr h="411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18.9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955822"/>
                  </a:ext>
                </a:extLst>
              </a:tr>
              <a:tr h="421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3996901"/>
                  </a:ext>
                </a:extLst>
              </a:tr>
              <a:tr h="421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20.9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6135489"/>
                  </a:ext>
                </a:extLst>
              </a:tr>
              <a:tr h="421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24.3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819741"/>
                  </a:ext>
                </a:extLst>
              </a:tr>
              <a:tr h="421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9.8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15.0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25.6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665390"/>
                  </a:ext>
                </a:extLst>
              </a:tr>
              <a:tr h="421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2366827"/>
                  </a:ext>
                </a:extLst>
              </a:tr>
              <a:tr h="421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Total: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78.2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23.3</a:t>
                      </a:r>
                    </a:p>
                  </a:txBody>
                  <a:tcPr marL="13933" marR="13933" marT="1393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3000560"/>
                  </a:ext>
                </a:extLst>
              </a:tr>
              <a:tr h="42163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Coverage = 58X  ~1.35GB</a:t>
                      </a:r>
                    </a:p>
                    <a:p>
                      <a:pPr marL="0" algn="l" defTabSz="914400" rtl="0" eaLnBrk="1" fontAlgn="b" latinLnBrk="0" hangingPunct="1"/>
                      <a:endParaRPr lang="en-US" sz="1800" b="1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b="1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600" b="0" i="0" u="none" strike="noStrik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0" marB="9144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6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722815"/>
                  </a:ext>
                </a:extLst>
              </a:tr>
            </a:tbl>
          </a:graphicData>
        </a:graphic>
      </p:graphicFrame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AA53BB1-99DA-487D-99CA-3F0955BB7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798"/>
            <a:ext cx="3857625" cy="4173122"/>
          </a:xfrm>
        </p:spPr>
        <p:txBody>
          <a:bodyPr>
            <a:normAutofit/>
          </a:bodyPr>
          <a:lstStyle/>
          <a:p>
            <a:r>
              <a:rPr lang="en-US" sz="2400" dirty="0"/>
              <a:t>Sample from Mexico </a:t>
            </a:r>
          </a:p>
          <a:p>
            <a:r>
              <a:rPr lang="en-US" sz="2400" dirty="0"/>
              <a:t>Grown using hydroponics</a:t>
            </a:r>
          </a:p>
          <a:p>
            <a:r>
              <a:rPr lang="en-US" sz="2400" dirty="0"/>
              <a:t>Dark treated (48 hours)</a:t>
            </a:r>
          </a:p>
          <a:p>
            <a:r>
              <a:rPr lang="en-US" sz="2400" dirty="0"/>
              <a:t>High molecular weight extraction using Qiagen kit</a:t>
            </a:r>
          </a:p>
          <a:p>
            <a:r>
              <a:rPr lang="en-US" sz="2400" dirty="0"/>
              <a:t>PacBio Sequel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0294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D6AD8-1B39-4264-B5B8-C16F71E5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Assembly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C70CBC6-9FAB-418C-8551-0EF552C63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52674"/>
              </p:ext>
            </p:extLst>
          </p:nvPr>
        </p:nvGraphicFramePr>
        <p:xfrm>
          <a:off x="5636515" y="1789528"/>
          <a:ext cx="5717285" cy="320040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650743">
                  <a:extLst>
                    <a:ext uri="{9D8B030D-6E8A-4147-A177-3AD203B41FA5}">
                      <a16:colId xmlns:a16="http://schemas.microsoft.com/office/drawing/2014/main" val="71508835"/>
                    </a:ext>
                  </a:extLst>
                </a:gridCol>
                <a:gridCol w="2066542">
                  <a:extLst>
                    <a:ext uri="{9D8B030D-6E8A-4147-A177-3AD203B41FA5}">
                      <a16:colId xmlns:a16="http://schemas.microsoft.com/office/drawing/2014/main" val="1384767303"/>
                    </a:ext>
                  </a:extLst>
                </a:gridCol>
              </a:tblGrid>
              <a:tr h="60879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contigs</a:t>
                      </a:r>
                    </a:p>
                  </a:txBody>
                  <a:tcPr marL="182880" marR="185670" marT="182880" marB="18288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1,194</a:t>
                      </a:r>
                    </a:p>
                  </a:txBody>
                  <a:tcPr marL="182880" marR="185670" marT="182880" marB="18288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566832"/>
                  </a:ext>
                </a:extLst>
              </a:tr>
              <a:tr h="514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Total size of contigs</a:t>
                      </a:r>
                      <a:endParaRPr lang="en-US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185670" marT="182880" marB="18288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1,295.4 Mb</a:t>
                      </a:r>
                      <a:endParaRPr lang="en-US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185670" marT="182880" marB="18288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846945"/>
                  </a:ext>
                </a:extLst>
              </a:tr>
              <a:tr h="514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Longest contig</a:t>
                      </a:r>
                      <a:endParaRPr lang="en-US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185670" marT="182880" marB="18288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25.6 Mb</a:t>
                      </a:r>
                      <a:endParaRPr lang="en-US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185670" marT="182880" marB="18288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453192"/>
                  </a:ext>
                </a:extLst>
              </a:tr>
              <a:tr h="514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Mean contig size</a:t>
                      </a:r>
                      <a:endParaRPr lang="en-US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185670" marT="182880" marB="18288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1.1 Mb</a:t>
                      </a:r>
                      <a:endParaRPr lang="en-US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185670" marT="182880" marB="18288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919782"/>
                  </a:ext>
                </a:extLst>
              </a:tr>
              <a:tr h="514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N50 contig length</a:t>
                      </a:r>
                      <a:endParaRPr lang="en-US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185670" marT="182880" marB="18288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4.9 Mb</a:t>
                      </a:r>
                      <a:endParaRPr lang="en-US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185670" marT="182880" marB="18288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964048"/>
                  </a:ext>
                </a:extLst>
              </a:tr>
            </a:tbl>
          </a:graphicData>
        </a:graphic>
      </p:graphicFrame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39104C8-2833-47C8-950D-69D1B9A85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798"/>
            <a:ext cx="4514850" cy="4173122"/>
          </a:xfrm>
        </p:spPr>
        <p:txBody>
          <a:bodyPr>
            <a:normAutofit/>
          </a:bodyPr>
          <a:lstStyle/>
          <a:p>
            <a:r>
              <a:rPr lang="en-US" sz="2400" dirty="0"/>
              <a:t>Assembled with </a:t>
            </a:r>
            <a:r>
              <a:rPr lang="en-US" sz="2400" dirty="0" err="1"/>
              <a:t>Canu</a:t>
            </a:r>
            <a:r>
              <a:rPr lang="en-US" sz="2400" dirty="0"/>
              <a:t> 1.8</a:t>
            </a:r>
          </a:p>
          <a:p>
            <a:r>
              <a:rPr lang="en-US" sz="2400" dirty="0"/>
              <a:t>Polished twice using Arrow with PacBio reads</a:t>
            </a:r>
          </a:p>
          <a:p>
            <a:r>
              <a:rPr lang="en-US" sz="2400" dirty="0"/>
              <a:t>Polished again using Pilon and 40X Illumina reads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964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D6AD8-1B39-4264-B5B8-C16F71E5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Scaffolding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8D22F3E-C206-4788-B6DF-25811E782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68083"/>
              </p:ext>
            </p:extLst>
          </p:nvPr>
        </p:nvGraphicFramePr>
        <p:xfrm>
          <a:off x="5636515" y="1743075"/>
          <a:ext cx="5717285" cy="4464146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650743">
                  <a:extLst>
                    <a:ext uri="{9D8B030D-6E8A-4147-A177-3AD203B41FA5}">
                      <a16:colId xmlns:a16="http://schemas.microsoft.com/office/drawing/2014/main" val="71508835"/>
                    </a:ext>
                  </a:extLst>
                </a:gridCol>
                <a:gridCol w="2066542">
                  <a:extLst>
                    <a:ext uri="{9D8B030D-6E8A-4147-A177-3AD203B41FA5}">
                      <a16:colId xmlns:a16="http://schemas.microsoft.com/office/drawing/2014/main" val="1384767303"/>
                    </a:ext>
                  </a:extLst>
                </a:gridCol>
              </a:tblGrid>
              <a:tr h="5748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scaffolds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339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566832"/>
                  </a:ext>
                </a:extLst>
              </a:tr>
              <a:tr h="486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size of scaffolds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1,295.5 Mb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846945"/>
                  </a:ext>
                </a:extLst>
              </a:tr>
              <a:tr h="486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Longest scaffold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91.0 Mb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453192"/>
                  </a:ext>
                </a:extLst>
              </a:tr>
              <a:tr h="486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scaffold size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 Mb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919782"/>
                  </a:ext>
                </a:extLst>
              </a:tr>
              <a:tr h="486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N50 scaffold length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70.1 Mb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964048"/>
                  </a:ext>
                </a:extLst>
              </a:tr>
              <a:tr h="486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contigs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1,194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557023"/>
                  </a:ext>
                </a:extLst>
              </a:tr>
              <a:tr h="486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contigs in scaffolds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873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009569"/>
                  </a:ext>
                </a:extLst>
              </a:tr>
              <a:tr h="486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contigs not in scaffolds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321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061064"/>
                  </a:ext>
                </a:extLst>
              </a:tr>
              <a:tr h="48615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Percentage of assembly in scaffolds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98.20%</a:t>
                      </a:r>
                    </a:p>
                  </a:txBody>
                  <a:tcPr marT="91440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63956"/>
                  </a:ext>
                </a:extLst>
              </a:tr>
            </a:tbl>
          </a:graphicData>
        </a:graphic>
      </p:graphicFrame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818EB94-3D59-48B5-8BB8-589E30BE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798"/>
            <a:ext cx="4514850" cy="4173122"/>
          </a:xfrm>
        </p:spPr>
        <p:txBody>
          <a:bodyPr>
            <a:normAutofit/>
          </a:bodyPr>
          <a:lstStyle/>
          <a:p>
            <a:r>
              <a:rPr lang="en-US" sz="2400" dirty="0"/>
              <a:t>Assembly sent to Phase Genomics for scaffolding</a:t>
            </a:r>
          </a:p>
          <a:p>
            <a:r>
              <a:rPr lang="en-US" sz="2400" i="1" dirty="0"/>
              <a:t>In vivo </a:t>
            </a:r>
            <a:r>
              <a:rPr lang="en-US" sz="2400" dirty="0" err="1"/>
              <a:t>HiC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7068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3663</TotalTime>
  <Words>973</Words>
  <Application>Microsoft Office PowerPoint</Application>
  <PresentationFormat>Widescreen</PresentationFormat>
  <Paragraphs>296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The Genome of Chenopodium berlandieri</vt:lpstr>
      <vt:lpstr>Background on Quinoa</vt:lpstr>
      <vt:lpstr>Genetic Evolution</vt:lpstr>
      <vt:lpstr>PowerPoint Presentation</vt:lpstr>
      <vt:lpstr>Map of C. berlandieri Sampling Locations</vt:lpstr>
      <vt:lpstr>Why Sequence Huauzontle?</vt:lpstr>
      <vt:lpstr>DNA Sequencing</vt:lpstr>
      <vt:lpstr>Assembly</vt:lpstr>
      <vt:lpstr>Scaffolding</vt:lpstr>
      <vt:lpstr>Pre vs Post Scaffolding Stats</vt:lpstr>
      <vt:lpstr>Results – Chromosome Structure</vt:lpstr>
      <vt:lpstr>Results – Annotation</vt:lpstr>
      <vt:lpstr>Results – BUSCO</vt:lpstr>
      <vt:lpstr>Results – Genome Structure</vt:lpstr>
      <vt:lpstr>Synteny with C. pallidicaule</vt:lpstr>
      <vt:lpstr>Synteny with C. suecicum</vt:lpstr>
      <vt:lpstr>Synteny with Self</vt:lpstr>
      <vt:lpstr>Synteny with Beta vulgaris</vt:lpstr>
      <vt:lpstr>Synteny with C. quinoa</vt:lpstr>
      <vt:lpstr>Future Work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Genome of Chenopodium berlandieri</dc:title>
  <dc:creator>Thomas Kerby</dc:creator>
  <cp:lastModifiedBy>Thomas Kerby</cp:lastModifiedBy>
  <cp:revision>14</cp:revision>
  <dcterms:created xsi:type="dcterms:W3CDTF">2020-01-10T04:10:51Z</dcterms:created>
  <dcterms:modified xsi:type="dcterms:W3CDTF">2021-10-24T19:49:20Z</dcterms:modified>
</cp:coreProperties>
</file>